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60" r:id="rId2"/>
    <p:sldId id="341" r:id="rId3"/>
    <p:sldId id="342" r:id="rId4"/>
    <p:sldId id="263" r:id="rId5"/>
    <p:sldId id="370" r:id="rId6"/>
    <p:sldId id="344" r:id="rId7"/>
    <p:sldId id="351" r:id="rId8"/>
    <p:sldId id="352" r:id="rId9"/>
    <p:sldId id="261" r:id="rId10"/>
    <p:sldId id="371" r:id="rId11"/>
    <p:sldId id="353" r:id="rId12"/>
    <p:sldId id="358" r:id="rId13"/>
    <p:sldId id="346" r:id="rId14"/>
    <p:sldId id="361" r:id="rId15"/>
    <p:sldId id="359" r:id="rId16"/>
    <p:sldId id="360" r:id="rId17"/>
    <p:sldId id="364" r:id="rId18"/>
    <p:sldId id="363" r:id="rId19"/>
    <p:sldId id="334" r:id="rId20"/>
    <p:sldId id="369" r:id="rId21"/>
    <p:sldId id="365" r:id="rId22"/>
    <p:sldId id="335" r:id="rId23"/>
    <p:sldId id="336" r:id="rId24"/>
    <p:sldId id="337" r:id="rId25"/>
    <p:sldId id="338" r:id="rId26"/>
    <p:sldId id="311" r:id="rId27"/>
    <p:sldId id="343" r:id="rId28"/>
    <p:sldId id="262" r:id="rId29"/>
    <p:sldId id="348" r:id="rId30"/>
    <p:sldId id="347" r:id="rId31"/>
    <p:sldId id="367" r:id="rId32"/>
    <p:sldId id="320" r:id="rId33"/>
    <p:sldId id="321" r:id="rId34"/>
    <p:sldId id="315" r:id="rId35"/>
    <p:sldId id="330" r:id="rId36"/>
    <p:sldId id="322" r:id="rId37"/>
    <p:sldId id="366" r:id="rId38"/>
    <p:sldId id="368" r:id="rId39"/>
    <p:sldId id="300" r:id="rId40"/>
    <p:sldId id="304" r:id="rId41"/>
    <p:sldId id="332" r:id="rId42"/>
    <p:sldId id="267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35"/>
    <p:restoredTop sz="75251"/>
  </p:normalViewPr>
  <p:slideViewPr>
    <p:cSldViewPr snapToGrid="0" snapToObjects="1">
      <p:cViewPr varScale="1">
        <p:scale>
          <a:sx n="65" d="100"/>
          <a:sy n="65" d="100"/>
        </p:scale>
        <p:origin x="23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tiff>
</file>

<file path=ppt/media/image20.tiff>
</file>

<file path=ppt/media/image21.tiff>
</file>

<file path=ppt/media/image22.png>
</file>

<file path=ppt/media/image23.png>
</file>

<file path=ppt/media/image24.png>
</file>

<file path=ppt/media/image25.tiff>
</file>

<file path=ppt/media/image26.png>
</file>

<file path=ppt/media/image27.png>
</file>

<file path=ppt/media/image3.jpg>
</file>

<file path=ppt/media/image4.tiff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667FE-0241-174B-8208-750EC15F3C6A}" type="datetimeFigureOut">
              <a:rPr lang="en-US" smtClean="0"/>
              <a:t>6/6/17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D53EF-83E6-A54D-9103-6B2178C9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57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4617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36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43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8134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640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233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640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434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955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577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http://</a:t>
            </a:r>
            <a:r>
              <a:rPr lang="en-US" baseline="0" dirty="0" err="1" smtClean="0"/>
              <a:t>gtspirit.com</a:t>
            </a:r>
            <a:r>
              <a:rPr lang="en-US" baseline="0" dirty="0" smtClean="0"/>
              <a:t>/2014/03/12/</a:t>
            </a:r>
            <a:r>
              <a:rPr lang="en-US" baseline="0" dirty="0" err="1" smtClean="0"/>
              <a:t>renault</a:t>
            </a:r>
            <a:r>
              <a:rPr lang="en-US" baseline="0" dirty="0" smtClean="0"/>
              <a:t>-</a:t>
            </a:r>
            <a:r>
              <a:rPr lang="en-US" baseline="0" dirty="0" err="1" smtClean="0"/>
              <a:t>caterham</a:t>
            </a:r>
            <a:r>
              <a:rPr lang="en-US" baseline="0" dirty="0" smtClean="0"/>
              <a:t>-sports-car-design-as-good-as-finished/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978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5252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8472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4010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412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463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428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</a:t>
            </a:r>
            <a:r>
              <a:rPr lang="en-US" baseline="0" dirty="0" smtClean="0"/>
              <a:t> I’m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be ... permit me to deal in straw men for a sec. This isn’t even polemical, it’s just a matter of fact.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931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720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086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198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https://</a:t>
            </a:r>
            <a:r>
              <a:rPr lang="en-US" baseline="0" dirty="0" err="1" smtClean="0"/>
              <a:t>www.youtube.com</a:t>
            </a:r>
            <a:r>
              <a:rPr lang="en-US" baseline="0" dirty="0" smtClean="0"/>
              <a:t>/</a:t>
            </a:r>
            <a:r>
              <a:rPr lang="en-US" baseline="0" dirty="0" err="1" smtClean="0"/>
              <a:t>watch?v</a:t>
            </a:r>
            <a:r>
              <a:rPr lang="en-US" baseline="0" dirty="0" smtClean="0"/>
              <a:t>=xz8_udPVdok</a:t>
            </a:r>
          </a:p>
          <a:p>
            <a:r>
              <a:rPr lang="en-US" baseline="0" dirty="0" smtClean="0"/>
              <a:t>Fast, but not the easiest thing to handle — and it might be a bumpy ride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28491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217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1081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REPLACE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381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194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grand scheme,</a:t>
            </a:r>
            <a:r>
              <a:rPr lang="en-US" baseline="0" dirty="0" smtClean="0"/>
              <a:t> this is really refreshing. This is the whole session file — it has a hardcoded reference to the file’s pathname, totally transparent. But I take issue with the “frame” field ... </a:t>
            </a:r>
          </a:p>
          <a:p>
            <a:r>
              <a:rPr lang="en-US" baseline="0" dirty="0" smtClean="0"/>
              <a:t>The sample rate is there, so one could check the timing later — but my real aim is to make this stuff friendly for humanists, who tend to be bad programmers — like me, by the way. I’m a bad programmer. I’m trying, but ... I’ll never be on the level of someone like Tony.</a:t>
            </a:r>
            <a:endParaRPr lang="en-US" dirty="0" smtClean="0"/>
          </a:p>
          <a:p>
            <a:r>
              <a:rPr lang="en-US" dirty="0" smtClean="0"/>
              <a:t>A lot of core GNU</a:t>
            </a:r>
            <a:r>
              <a:rPr lang="en-US" baseline="0" dirty="0" smtClean="0"/>
              <a:t> utilities have a </a:t>
            </a:r>
            <a:r>
              <a:rPr lang="mr-IN" baseline="0" dirty="0" smtClean="0"/>
              <a:t>–</a:t>
            </a:r>
            <a:r>
              <a:rPr lang="en-US" baseline="0" dirty="0" smtClean="0"/>
              <a:t>h option for human readability.</a:t>
            </a:r>
            <a:endParaRPr lang="en-US" dirty="0" smtClean="0"/>
          </a:p>
          <a:p>
            <a:r>
              <a:rPr lang="en-US" dirty="0" smtClean="0"/>
              <a:t>Be the -h you want to see in the world</a:t>
            </a:r>
          </a:p>
          <a:p>
            <a:r>
              <a:rPr lang="en-US" baseline="0" dirty="0" err="1" smtClean="0"/>
              <a:t>PyDub</a:t>
            </a:r>
            <a:r>
              <a:rPr lang="en-US" baseline="0" dirty="0" smtClean="0"/>
              <a:t> handles this commendably: uses milliseconds regardless of sample 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5929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3869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 smtClean="0"/>
              <a:t>*</a:t>
            </a:r>
          </a:p>
          <a:p>
            <a:r>
              <a:rPr lang="is-IS" baseline="0" dirty="0" smtClean="0"/>
              <a:t>If I was bitter or disillusioned about poetry culture, it was perhaps because I hadn’t found my own community.</a:t>
            </a:r>
          </a:p>
          <a:p>
            <a:r>
              <a:rPr lang="is-IS" baseline="0" dirty="0" smtClean="0"/>
              <a:t>But eventually I did. </a:t>
            </a:r>
          </a:p>
          <a:p>
            <a:pPr marL="171450" indent="-171450">
              <a:buFontTx/>
              <a:buChar char="-"/>
            </a:pPr>
            <a:r>
              <a:rPr lang="is-IS" baseline="0" dirty="0" smtClean="0"/>
              <a:t>In the years following Issue 1 I got involved in practice. 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submitted videos to Ubuweb.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did archival work for PennSound and edited the podcast PoemTalk at the Writers House.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hosted my own poetry interview podcast on Jacket2.org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And I hosted a reading series in Philadelphia from 2011 to 2014, called Principal Hand Presents.</a:t>
            </a:r>
          </a:p>
          <a:p>
            <a:pPr marL="628650" lvl="1" indent="-171450">
              <a:buFontTx/>
              <a:buChar char="-"/>
            </a:pPr>
            <a:endParaRPr lang="is-IS" baseline="0" dirty="0" smtClean="0"/>
          </a:p>
          <a:p>
            <a:pPr marL="171450" indent="-171450">
              <a:buFontTx/>
              <a:buChar char="-"/>
            </a:pPr>
            <a:r>
              <a:rPr lang="is-IS" baseline="0" dirty="0" smtClean="0"/>
              <a:t>The scene I was a part of — conceptual, post-conceptual — was essentially a complete gift economy.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G</a:t>
            </a:r>
            <a:r>
              <a:rPr lang="is-IS" baseline="0" dirty="0" smtClean="0"/>
              <a:t>iving chapbooks away, sharing PDFs, swapping ideas and links on email threads.</a:t>
            </a:r>
          </a:p>
          <a:p>
            <a:r>
              <a:rPr lang="is-IS" baseline="0" dirty="0" smtClean="0"/>
              <a:t>	- T</a:t>
            </a:r>
            <a:r>
              <a:rPr lang="en-US" baseline="0" dirty="0" smtClean="0"/>
              <a:t>h</a:t>
            </a:r>
            <a:r>
              <a:rPr lang="is-IS" baseline="0" dirty="0" smtClean="0"/>
              <a:t>at became central to my understanding of what it was to write, to make things. Not an alternative to mass culture, but a parallel track where we had some autonomy.</a:t>
            </a:r>
          </a:p>
          <a:p>
            <a:endParaRPr lang="is-I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96976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541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9627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968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17287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means to creating useful metadata as in the previous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8296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 smtClean="0"/>
              <a:t>*</a:t>
            </a:r>
          </a:p>
          <a:p>
            <a:r>
              <a:rPr lang="is-IS" baseline="0" dirty="0" smtClean="0"/>
              <a:t>If I was bitter or disillusioned about poetry culture, it was perhaps because I hadn’t found my own community.</a:t>
            </a:r>
          </a:p>
          <a:p>
            <a:r>
              <a:rPr lang="is-IS" baseline="0" dirty="0" smtClean="0"/>
              <a:t>But eventually I did. </a:t>
            </a:r>
          </a:p>
          <a:p>
            <a:pPr marL="171450" indent="-171450">
              <a:buFontTx/>
              <a:buChar char="-"/>
            </a:pPr>
            <a:r>
              <a:rPr lang="is-IS" baseline="0" dirty="0" smtClean="0"/>
              <a:t>In the years following Issue 1 I got involved in practice. 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submitted videos to Ubuweb.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did archival work for PennSound and edited the podcast PoemTalk at the Writers House.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hosted my own poetry interview podcast on Jacket2.org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And I hosted a reading series in Philadelphia from 2011 to 2014, called Principal Hand Presents.</a:t>
            </a:r>
          </a:p>
          <a:p>
            <a:pPr marL="628650" lvl="1" indent="-171450">
              <a:buFontTx/>
              <a:buChar char="-"/>
            </a:pPr>
            <a:endParaRPr lang="is-IS" baseline="0" dirty="0" smtClean="0"/>
          </a:p>
          <a:p>
            <a:pPr marL="171450" indent="-171450">
              <a:buFontTx/>
              <a:buChar char="-"/>
            </a:pPr>
            <a:r>
              <a:rPr lang="is-IS" baseline="0" dirty="0" smtClean="0"/>
              <a:t>The scene I was a part of — conceptual, post-conceptual — was essentially a complete gift economy.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G</a:t>
            </a:r>
            <a:r>
              <a:rPr lang="is-IS" baseline="0" dirty="0" smtClean="0"/>
              <a:t>iving chapbooks away, sharing PDFs, swapping ideas and links on email threads.</a:t>
            </a:r>
          </a:p>
          <a:p>
            <a:r>
              <a:rPr lang="is-IS" baseline="0" dirty="0" smtClean="0"/>
              <a:t>	- T</a:t>
            </a:r>
            <a:r>
              <a:rPr lang="en-US" baseline="0" dirty="0" smtClean="0"/>
              <a:t>h</a:t>
            </a:r>
            <a:r>
              <a:rPr lang="is-IS" baseline="0" dirty="0" smtClean="0"/>
              <a:t>at became central to my understanding of what it was to write, to make things. Not an alternative to mass culture, but a parallel track where we had some autonomy.</a:t>
            </a:r>
          </a:p>
          <a:p>
            <a:endParaRPr lang="is-I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656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38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244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00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61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817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9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6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4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8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1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8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0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86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3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82815-4420-0C4B-8A38-13E3ACCFADAC}" type="datetimeFigureOut">
              <a:rPr lang="en-US" smtClean="0"/>
              <a:t>6/6/17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8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4" Type="http://schemas.openxmlformats.org/officeDocument/2006/relationships/image" Target="../media/image1.png"/><Relationship Id="rId5" Type="http://schemas.openxmlformats.org/officeDocument/2006/relationships/package" Target="../embeddings/Microsoft_Word_Document1.docx"/><Relationship Id="rId6" Type="http://schemas.openxmlformats.org/officeDocument/2006/relationships/image" Target="../media/image1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5" Type="http://schemas.openxmlformats.org/officeDocument/2006/relationships/image" Target="../media/image20.tiff"/><Relationship Id="rId6" Type="http://schemas.openxmlformats.org/officeDocument/2006/relationships/image" Target="../media/image21.tiff"/><Relationship Id="rId7" Type="http://schemas.openxmlformats.org/officeDocument/2006/relationships/image" Target="../media/image22.png"/><Relationship Id="rId8" Type="http://schemas.openxmlformats.org/officeDocument/2006/relationships/image" Target="../media/image23.png"/><Relationship Id="rId9" Type="http://schemas.openxmlformats.org/officeDocument/2006/relationships/image" Target="../media/image24.png"/><Relationship Id="rId10" Type="http://schemas.openxmlformats.org/officeDocument/2006/relationships/image" Target="../media/image2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www.fileformat.info/info/emoji/loud_sound/index.htm" TargetMode="External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36100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Machine Learning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and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Sound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3340"/>
            <a:ext cx="9144000" cy="83744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Stephen McLaughlin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PhD Student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112" y="4928385"/>
            <a:ext cx="4303776" cy="6858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5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98628" y="1105290"/>
            <a:ext cx="246554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Algorithm</a:t>
            </a:r>
            <a:endParaRPr lang="en-US" sz="4400" dirty="0"/>
          </a:p>
        </p:txBody>
      </p:sp>
      <p:sp>
        <p:nvSpPr>
          <p:cNvPr id="14" name="Right Arrow 13"/>
          <p:cNvSpPr/>
          <p:nvPr/>
        </p:nvSpPr>
        <p:spPr>
          <a:xfrm rot="189896">
            <a:off x="3928370" y="1340595"/>
            <a:ext cx="2621390" cy="90785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13183" y="3238559"/>
            <a:ext cx="32972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Validation set</a:t>
            </a:r>
            <a:endParaRPr lang="en-US" sz="4400" dirty="0"/>
          </a:p>
        </p:txBody>
      </p:sp>
      <p:sp>
        <p:nvSpPr>
          <p:cNvPr id="18" name="Rectangle 17"/>
          <p:cNvSpPr/>
          <p:nvPr/>
        </p:nvSpPr>
        <p:spPr>
          <a:xfrm>
            <a:off x="3453272" y="4921242"/>
            <a:ext cx="191174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Test </a:t>
            </a:r>
            <a:r>
              <a:rPr lang="en-US" sz="4400" dirty="0"/>
              <a:t>set</a:t>
            </a:r>
          </a:p>
        </p:txBody>
      </p:sp>
      <p:sp>
        <p:nvSpPr>
          <p:cNvPr id="23" name="Right Arrow 22"/>
          <p:cNvSpPr/>
          <p:nvPr/>
        </p:nvSpPr>
        <p:spPr>
          <a:xfrm rot="4585951">
            <a:off x="7237211" y="3491119"/>
            <a:ext cx="2396979" cy="114738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781272" y="5017066"/>
            <a:ext cx="261135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Real world</a:t>
            </a:r>
            <a:endParaRPr lang="en-US" sz="4400" dirty="0"/>
          </a:p>
        </p:txBody>
      </p:sp>
      <p:sp>
        <p:nvSpPr>
          <p:cNvPr id="25" name="Right Arrow 24"/>
          <p:cNvSpPr/>
          <p:nvPr/>
        </p:nvSpPr>
        <p:spPr>
          <a:xfrm rot="7271827">
            <a:off x="4974291" y="3514955"/>
            <a:ext cx="2832791" cy="112756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Right Arrow 25"/>
          <p:cNvSpPr/>
          <p:nvPr/>
        </p:nvSpPr>
        <p:spPr>
          <a:xfrm rot="19828837">
            <a:off x="3971354" y="2472469"/>
            <a:ext cx="2787320" cy="22653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37930" y="421614"/>
            <a:ext cx="9071650" cy="2164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16129" y="869020"/>
            <a:ext cx="28173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Training set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936496" y="-45115"/>
            <a:ext cx="167225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smtClean="0"/>
              <a:t>Model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87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Some key algorithms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Linear 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numbers in, numbers out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Logistic 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numbers and/or classes in, classes out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51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Some key supervised learning algorithms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Linear 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numbers in, numbers out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Logistic 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numbers and/or classes in, classes out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91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648" y="357909"/>
            <a:ext cx="6885487" cy="559624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800826" y="5779621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Logistic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prone to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overfitting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(training data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representative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of real world)</a:t>
            </a:r>
          </a:p>
        </p:txBody>
      </p:sp>
    </p:spTree>
    <p:extLst>
      <p:ext uri="{BB962C8B-B14F-4D97-AF65-F5344CB8AC3E}">
        <p14:creationId xmlns:p14="http://schemas.microsoft.com/office/powerpoint/2010/main" val="8040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653220" y="5726316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K nearest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neighbor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the curse of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dimensionality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intuitive, but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very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efficient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0282" y="351046"/>
            <a:ext cx="7318810" cy="483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62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839" y="557180"/>
            <a:ext cx="6802690" cy="53193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9653220" y="5726316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90950" y="557180"/>
            <a:ext cx="5221941" cy="3101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Support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vector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(SVM)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7" name="Content Placeholder 8"/>
          <p:cNvSpPr>
            <a:spLocks noGrp="1"/>
          </p:cNvSpPr>
          <p:nvPr>
            <p:ph idx="1"/>
          </p:nvPr>
        </p:nvSpPr>
        <p:spPr>
          <a:xfrm>
            <a:off x="802341" y="3658968"/>
            <a:ext cx="5293659" cy="289334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Fast, cheap,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 pretty good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Your #1 go-to</a:t>
            </a: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27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653220" y="5726316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Decision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trees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6" name="Content Placeholder 8"/>
          <p:cNvSpPr>
            <a:spLocks noGrp="1"/>
          </p:cNvSpPr>
          <p:nvPr>
            <p:ph idx="1"/>
          </p:nvPr>
        </p:nvSpPr>
        <p:spPr>
          <a:xfrm>
            <a:off x="784412" y="2297772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Slower than SVMs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Highly interpretable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results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Random forests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 gradient boosting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are improved variations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431" y="1002573"/>
            <a:ext cx="5558369" cy="43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89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Gaussian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mixture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models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784412" y="2474259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OK with shades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of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gray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Well-suited for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speaker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identification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6765" y="189548"/>
            <a:ext cx="7680435" cy="571232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9868373" y="5663396"/>
            <a:ext cx="13445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Yu Zhu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95945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436782" y="5750664"/>
            <a:ext cx="2564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</a:t>
            </a:r>
            <a:r>
              <a:rPr lang="en-US" sz="1600" smtClean="0"/>
              <a:t>: Wikimedia Commons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1863712"/>
            <a:ext cx="5221941" cy="2001905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Neural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networks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573021" y="3959800"/>
            <a:ext cx="8427544" cy="210507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“The future”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 not interpretable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Slow, expensive, steep learning curve</a:t>
            </a: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354" y="568166"/>
            <a:ext cx="9297620" cy="366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4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ML in archives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9400"/>
            <a:ext cx="10793506" cy="593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211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704297"/>
            <a:ext cx="81280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09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40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16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3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79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echnical literacy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58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echnical literacy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opyright restrictions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31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Changes in the past 5 years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Processors are faster.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Storage is cheaper.</a:t>
            </a:r>
          </a:p>
          <a:p>
            <a:pPr>
              <a:lnSpc>
                <a:spcPct val="110000"/>
              </a:lnSpc>
            </a:pP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VPSes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are friendlier.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core ML tools.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high-level wrappers.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GitHub and Stack Exchange are much larger.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05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633" y="200391"/>
            <a:ext cx="9086379" cy="588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31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11" name="Picture 10" descr="header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626" y="476443"/>
            <a:ext cx="7564954" cy="499286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600948" y="5612279"/>
            <a:ext cx="5424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Reading by Charles Olson, </a:t>
            </a:r>
            <a:r>
              <a:rPr lang="en-US" sz="1400" dirty="0" smtClean="0"/>
              <a:t>Vancouver </a:t>
            </a:r>
            <a:r>
              <a:rPr lang="en-US" sz="1400" dirty="0"/>
              <a:t>Poetry Conference, </a:t>
            </a:r>
            <a:r>
              <a:rPr lang="en-US" sz="1400" dirty="0" smtClean="0"/>
              <a:t>1963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3128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 descr="Graham-Jorie_Entire-Reading_UPenn_10-16-98_ggplo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287" y="924089"/>
            <a:ext cx="6870095" cy="499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34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58" y="806823"/>
            <a:ext cx="8445645" cy="474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45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 descr="175.5_Ginsberg_Allen_01_Public-Reading_Hudson_4-22-94_ggplo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828" y="859695"/>
            <a:ext cx="6898408" cy="501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3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1770747"/>
              </p:ext>
            </p:extLst>
          </p:nvPr>
        </p:nvGraphicFramePr>
        <p:xfrm>
          <a:off x="1418979" y="884802"/>
          <a:ext cx="9356167" cy="41712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" name="Document" r:id="rId5" imgW="6096000" imgH="2717800" progId="Word.Document.12">
                  <p:embed/>
                </p:oleObj>
              </mc:Choice>
              <mc:Fallback>
                <p:oleObj name="Document" r:id="rId5" imgW="6096000" imgH="271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18979" y="884802"/>
                        <a:ext cx="9356167" cy="41712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238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1692" y="53788"/>
            <a:ext cx="9848616" cy="615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31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12" y="584799"/>
            <a:ext cx="3060909" cy="1113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4260" y="1003875"/>
            <a:ext cx="4143479" cy="8632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113" y="2302636"/>
            <a:ext cx="3263084" cy="804281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7576671" y="4745847"/>
            <a:ext cx="3142129" cy="97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</a:rPr>
              <a:t>PocketSphinx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6841" y="4314882"/>
            <a:ext cx="2476500" cy="9652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6740" y="2123613"/>
            <a:ext cx="4668004" cy="1092598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4182033" y="4889071"/>
            <a:ext cx="3142129" cy="97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</a:rPr>
              <a:t>Pyperclip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67196" y="3723355"/>
            <a:ext cx="7418949" cy="6243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30639" y="437410"/>
            <a:ext cx="2328210" cy="126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25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8" name="Content Placeholder 8"/>
          <p:cNvSpPr>
            <a:spLocks noGrp="1"/>
          </p:cNvSpPr>
          <p:nvPr>
            <p:ph idx="1"/>
          </p:nvPr>
        </p:nvSpPr>
        <p:spPr>
          <a:xfrm>
            <a:off x="9353176" y="5470172"/>
            <a:ext cx="2147047" cy="742060"/>
          </a:xfrm>
        </p:spPr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Sonic </a:t>
            </a:r>
            <a:r>
              <a:rPr lang="en-US" sz="2000" dirty="0" err="1" smtClean="0">
                <a:solidFill>
                  <a:schemeClr val="bg2">
                    <a:lumMod val="25000"/>
                  </a:schemeClr>
                </a:solidFill>
              </a:rPr>
              <a:t>Visualiser</a:t>
            </a:r>
            <a:endParaRPr lang="en-US" sz="2000" dirty="0">
              <a:solidFill>
                <a:schemeClr val="bg2">
                  <a:lumMod val="2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CSV file</a:t>
            </a:r>
          </a:p>
        </p:txBody>
      </p:sp>
      <p:sp>
        <p:nvSpPr>
          <p:cNvPr id="2" name="Rectangle 1"/>
          <p:cNvSpPr/>
          <p:nvPr/>
        </p:nvSpPr>
        <p:spPr>
          <a:xfrm>
            <a:off x="2994211" y="2537029"/>
            <a:ext cx="65935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142.000000000,0,4.000000000,Applause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498.000000000,0,10.000000000,Applause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512.024761904,1,1406.000000000,Robert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Creeley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1937.000000000,0,23.000000000,Applause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89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931" y="26504"/>
            <a:ext cx="9780972" cy="617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54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2">
                    <a:lumMod val="25000"/>
                  </a:schemeClr>
                </a:solidFill>
              </a:rPr>
              <a:t>p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yAudioAnalysis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Created and maintained by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Theodoros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Giannakopoulos</a:t>
            </a:r>
            <a:endParaRPr lang="en-US" sz="2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Built on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scikit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-learn and the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SciPy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stack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Executes training, classification, silence removal, etc.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Handles dimension reduction and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hyperparameter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tuning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Simple interface, comprehensible code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pyAudioAnalysis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import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audioTrainTest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as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aT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aT.featureAndTrain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(['Background','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Creeley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'], 1.0, 1.0,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aT.shortTermWindow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aT.shortTermStep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, "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svm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", "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svm_creeley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", False)</a:t>
            </a:r>
            <a:endParaRPr lang="en-US" sz="1800" dirty="0" smtClean="0">
              <a:solidFill>
                <a:schemeClr val="bg2">
                  <a:lumMod val="2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20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40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metadata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Segmentation by speaker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Segmentation by event structure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High-level labels</a:t>
            </a: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</a:rPr>
              <a:t>Language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Genre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Topic/theme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Low-level labels</a:t>
            </a:r>
            <a:endParaRPr lang="en-US" sz="2200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Notable passages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Material features/quirks</a:t>
            </a:r>
          </a:p>
          <a:p>
            <a:pPr lvl="1">
              <a:lnSpc>
                <a:spcPct val="110000"/>
              </a:lnSpc>
            </a:pPr>
            <a:endParaRPr lang="en-US" sz="2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786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56658" y="1586298"/>
            <a:ext cx="93980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13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search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5936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Acoustic fingerprint search (</a:t>
            </a:r>
            <a:r>
              <a:rPr lang="en-US" sz="2600" dirty="0" err="1">
                <a:solidFill>
                  <a:schemeClr val="bg2">
                    <a:lumMod val="25000"/>
                  </a:schemeClr>
                </a:solidFill>
              </a:rPr>
              <a:t>à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la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Shazam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Locate speaker of interest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Locate sound classes of interest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Full-text search</a:t>
            </a:r>
          </a:p>
          <a:p>
            <a:pPr lvl="1">
              <a:lnSpc>
                <a:spcPct val="110000"/>
              </a:lnSpc>
            </a:pPr>
            <a:endParaRPr lang="en-US" sz="2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76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391471" y="1950455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pic>
        <p:nvPicPr>
          <p:cNvPr id="11" name="Picture 10" descr="emoji image for :loud_sound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49" y="1939077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878768" y="3359112"/>
            <a:ext cx="26482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speaker recognition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130051" y="1930746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3574880" y="3297556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16" name="Rectangle 15"/>
          <p:cNvSpPr/>
          <p:nvPr/>
        </p:nvSpPr>
        <p:spPr>
          <a:xfrm>
            <a:off x="2181278" y="2019777"/>
            <a:ext cx="49504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applause </a:t>
            </a:r>
            <a:r>
              <a:rPr lang="en-US" sz="2400" dirty="0" smtClean="0"/>
              <a:t>detection and/or diarization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7852612" y="2012009"/>
            <a:ext cx="24154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manual validation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0321805" y="1915793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19" name="Rectangle 18"/>
          <p:cNvSpPr/>
          <p:nvPr/>
        </p:nvSpPr>
        <p:spPr>
          <a:xfrm>
            <a:off x="4430883" y="3357023"/>
            <a:ext cx="24154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manual validation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7006624" y="3287135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21" name="Rectangle 20"/>
          <p:cNvSpPr/>
          <p:nvPr/>
        </p:nvSpPr>
        <p:spPr>
          <a:xfrm>
            <a:off x="7899474" y="3348691"/>
            <a:ext cx="23864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annotated corpus</a:t>
            </a:r>
            <a:endParaRPr lang="en-US" sz="2400" dirty="0"/>
          </a:p>
        </p:txBody>
      </p:sp>
      <p:sp>
        <p:nvSpPr>
          <p:cNvPr id="22" name="Rectangle 21"/>
          <p:cNvSpPr/>
          <p:nvPr/>
        </p:nvSpPr>
        <p:spPr>
          <a:xfrm>
            <a:off x="10575509" y="3274254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23" name="Rectangle 22"/>
          <p:cNvSpPr/>
          <p:nvPr/>
        </p:nvSpPr>
        <p:spPr>
          <a:xfrm>
            <a:off x="3077350" y="4556435"/>
            <a:ext cx="58682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mtClean="0"/>
              <a:t>retrieval, segmentation, </a:t>
            </a:r>
            <a:r>
              <a:rPr lang="en-US" sz="2400" dirty="0" smtClean="0"/>
              <a:t>new </a:t>
            </a:r>
            <a:r>
              <a:rPr lang="en-US" sz="2400" smtClean="0"/>
              <a:t>ML training, etc.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458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6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610291"/>
              </p:ext>
            </p:extLst>
          </p:nvPr>
        </p:nvGraphicFramePr>
        <p:xfrm>
          <a:off x="1703297" y="1198902"/>
          <a:ext cx="8869080" cy="4046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816"/>
                <a:gridCol w="1773816"/>
                <a:gridCol w="1773816"/>
                <a:gridCol w="1773816"/>
                <a:gridCol w="1773816"/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</a:t>
                      </a:r>
                      <a:r>
                        <a:rPr lang="en-US" sz="2000" baseline="0" dirty="0" smtClean="0"/>
                        <a:t> 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11.3166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13.1009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17.1638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1.2876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0.0023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8.9224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12.826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13.9563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11.0516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8.5414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14.0572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1.7851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9.1011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10.7928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4.5441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12.0978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10.4598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5.7786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12.4596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17.3005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3.7776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11.1616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17.5108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7.1498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13.6181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10.9546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6.7191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13.0848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3.9394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629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number</a:t>
            </a:r>
          </a:p>
          <a:p>
            <a:pPr lvl="1">
              <a:lnSpc>
                <a:spcPct val="110000"/>
              </a:lnSpc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Classification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class (i.e., category)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80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starting with labeled training data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Unsupervised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inferring relationships without class labels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Reinforcement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neural networks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11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Disciplines in audio ML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473493"/>
            <a:ext cx="10515600" cy="4861753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Music information retrieval (MIR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/>
              <a:t>audio fingerprinting (</a:t>
            </a:r>
            <a:r>
              <a:rPr lang="en-US" sz="3200" dirty="0" err="1" smtClean="0"/>
              <a:t>Shazam</a:t>
            </a:r>
            <a:r>
              <a:rPr lang="en-US" sz="3200" dirty="0" smtClean="0"/>
              <a:t>)</a:t>
            </a:r>
            <a:endParaRPr lang="en-US" sz="3200" dirty="0"/>
          </a:p>
          <a:p>
            <a:pPr lvl="1"/>
            <a:r>
              <a:rPr lang="en-US" sz="3200" dirty="0" smtClean="0"/>
              <a:t>automatic transcription</a:t>
            </a:r>
          </a:p>
          <a:p>
            <a:pPr lvl="1"/>
            <a:r>
              <a:rPr lang="en-US" sz="3200" dirty="0"/>
              <a:t>audio </a:t>
            </a:r>
            <a:r>
              <a:rPr lang="en-US" sz="3200" dirty="0" err="1" smtClean="0"/>
              <a:t>thumbnailing</a:t>
            </a:r>
            <a:endParaRPr lang="en-US" sz="3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Speech to text</a:t>
            </a: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Speaker recognition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speaker identification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speaker verification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41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271" y="267608"/>
            <a:ext cx="9337458" cy="582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51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1398</TotalTime>
  <Words>1444</Words>
  <Application>Microsoft Macintosh PowerPoint</Application>
  <PresentationFormat>Widescreen</PresentationFormat>
  <Paragraphs>342</Paragraphs>
  <Slides>42</Slides>
  <Notes>42</Notes>
  <HiddenSlides>1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Calibri</vt:lpstr>
      <vt:lpstr>Calibri Light</vt:lpstr>
      <vt:lpstr>Courier New</vt:lpstr>
      <vt:lpstr>Mangal</vt:lpstr>
      <vt:lpstr>Times New Roman</vt:lpstr>
      <vt:lpstr>Arial</vt:lpstr>
      <vt:lpstr>Office Theme</vt:lpstr>
      <vt:lpstr>Document</vt:lpstr>
      <vt:lpstr>Machine Learning and Sound</vt:lpstr>
      <vt:lpstr>PowerPoint Presentation</vt:lpstr>
      <vt:lpstr>PowerPoint Presentation</vt:lpstr>
      <vt:lpstr>PowerPoint Presentation</vt:lpstr>
      <vt:lpstr>PowerPoint Presentation</vt:lpstr>
      <vt:lpstr>Types of machine learning</vt:lpstr>
      <vt:lpstr>Types of machine learning</vt:lpstr>
      <vt:lpstr>Disciplines in audio ML</vt:lpstr>
      <vt:lpstr>PowerPoint Presentation</vt:lpstr>
      <vt:lpstr>PowerPoint Presentation</vt:lpstr>
      <vt:lpstr>Some key algorithms</vt:lpstr>
      <vt:lpstr>Some key supervised learning algorithms</vt:lpstr>
      <vt:lpstr>Logistic  regression</vt:lpstr>
      <vt:lpstr>K nearest  neighbor</vt:lpstr>
      <vt:lpstr>PowerPoint Presentation</vt:lpstr>
      <vt:lpstr>PowerPoint Presentation</vt:lpstr>
      <vt:lpstr>PowerPoint Presentation</vt:lpstr>
      <vt:lpstr>Neural  networks</vt:lpstr>
      <vt:lpstr>ML in archives</vt:lpstr>
      <vt:lpstr>Bottlenecks to wide application</vt:lpstr>
      <vt:lpstr>Bottlenecks to wide application</vt:lpstr>
      <vt:lpstr>Bottlenecks to wide application</vt:lpstr>
      <vt:lpstr>Bottlenecks to wide application</vt:lpstr>
      <vt:lpstr>Bottlenecks to wide application</vt:lpstr>
      <vt:lpstr>Bottlenecks to wide application</vt:lpstr>
      <vt:lpstr>Changes in the past 5 years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pyAudioAnalysis</vt:lpstr>
      <vt:lpstr>PowerPoint Presentation</vt:lpstr>
      <vt:lpstr>PowerPoint Presentation</vt:lpstr>
      <vt:lpstr>General metadata goals</vt:lpstr>
      <vt:lpstr>General search goals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McLaughlin, Stephen R</dc:creator>
  <cp:lastModifiedBy>McLaughlin, Stephen R</cp:lastModifiedBy>
  <cp:revision>83</cp:revision>
  <dcterms:created xsi:type="dcterms:W3CDTF">2017-05-07T13:13:01Z</dcterms:created>
  <dcterms:modified xsi:type="dcterms:W3CDTF">2017-06-06T13:32:44Z</dcterms:modified>
</cp:coreProperties>
</file>

<file path=docProps/thumbnail.jpeg>
</file>